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uli Bold" panose="020B0604020202020204" charset="0"/>
      <p:regular r:id="rId17"/>
      <p:bold r:id="rId18"/>
    </p:embeddedFont>
    <p:embeddedFont>
      <p:font typeface="Muli Regular" panose="020B0604020202020204" charset="0"/>
      <p:regular r:id="rId19"/>
    </p:embeddedFont>
    <p:embeddedFont>
      <p:font typeface="Muli Regular Bold" panose="020B0604020202020204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8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4674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5928F-3B10-8A40-92E0-0D561E1EEDF7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0A4B1-E6E6-DC47-90D3-EB479C94C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58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A4B1-E6E6-DC47-90D3-EB479C94CA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29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62978" y="7216864"/>
            <a:ext cx="5780667" cy="2463849"/>
            <a:chOff x="0" y="-28575"/>
            <a:chExt cx="7707556" cy="3285132"/>
          </a:xfrm>
        </p:grpSpPr>
        <p:sp>
          <p:nvSpPr>
            <p:cNvPr id="3" name="AutoShape 3"/>
            <p:cNvSpPr/>
            <p:nvPr/>
          </p:nvSpPr>
          <p:spPr>
            <a:xfrm>
              <a:off x="0" y="1283862"/>
              <a:ext cx="7707556" cy="13148"/>
            </a:xfrm>
            <a:prstGeom prst="rect">
              <a:avLst/>
            </a:prstGeom>
            <a:solidFill>
              <a:srgbClr val="1B1A1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7707556" cy="1082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42"/>
                </a:lnSpc>
              </a:pPr>
              <a:r>
                <a:rPr lang="en-US" sz="2571" b="1" spc="77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A2: GROUP PRESENTATION - TEAM 6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36814"/>
              <a:ext cx="7707556" cy="1719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36"/>
                </a:lnSpc>
              </a:pPr>
              <a:r>
                <a:rPr lang="en-US" sz="185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Bhatia Disha</a:t>
              </a:r>
            </a:p>
            <a:p>
              <a:pPr>
                <a:lnSpc>
                  <a:spcPts val="2036"/>
                </a:lnSpc>
              </a:pPr>
              <a:r>
                <a:rPr lang="en-US" sz="185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Bianchi Sophie</a:t>
              </a:r>
            </a:p>
            <a:p>
              <a:pPr>
                <a:lnSpc>
                  <a:spcPts val="2036"/>
                </a:lnSpc>
              </a:pPr>
              <a:r>
                <a:rPr lang="en-US" sz="185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Chen Tong</a:t>
              </a:r>
            </a:p>
            <a:p>
              <a:pPr>
                <a:lnSpc>
                  <a:spcPts val="2036"/>
                </a:lnSpc>
              </a:pPr>
              <a:r>
                <a:rPr lang="en-US" sz="1851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Dogru</a:t>
              </a:r>
              <a:r>
                <a:rPr lang="en-US" sz="185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51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Burcu</a:t>
              </a:r>
              <a:endParaRPr lang="en-US" sz="185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2036"/>
                </a:lnSpc>
              </a:pPr>
              <a:r>
                <a:rPr lang="en-US" sz="185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Ortega Gonzalo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7892"/>
          <a:stretch>
            <a:fillRect/>
          </a:stretch>
        </p:blipFill>
        <p:spPr>
          <a:xfrm>
            <a:off x="265793" y="303767"/>
            <a:ext cx="2423280" cy="1375481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4267200" y="2946846"/>
            <a:ext cx="9753600" cy="3009900"/>
          </a:xfrm>
          <a:prstGeom prst="rect">
            <a:avLst/>
          </a:prstGeom>
          <a:solidFill>
            <a:srgbClr val="F58C1C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746989" y="5094842"/>
            <a:ext cx="6541011" cy="51921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B293C1F-C638-364A-AE89-3B962A104198}"/>
              </a:ext>
            </a:extLst>
          </p:cNvPr>
          <p:cNvSpPr/>
          <p:nvPr/>
        </p:nvSpPr>
        <p:spPr>
          <a:xfrm>
            <a:off x="4754880" y="2928302"/>
            <a:ext cx="8778240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>
                  <a:solidFill>
                    <a:schemeClr val="bg1"/>
                  </a:solidFill>
                </a:ln>
                <a:noFill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SUPER BOWL </a:t>
            </a:r>
          </a:p>
          <a:p>
            <a:pPr algn="ctr"/>
            <a:r>
              <a:rPr lang="en-US" sz="9600" b="1" cap="none" spc="0" dirty="0">
                <a:ln>
                  <a:solidFill>
                    <a:schemeClr val="bg1"/>
                  </a:solidFill>
                </a:ln>
                <a:noFill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018" r="41883"/>
          <a:stretch>
            <a:fillRect/>
          </a:stretch>
        </p:blipFill>
        <p:spPr>
          <a:xfrm>
            <a:off x="7808026" y="0"/>
            <a:ext cx="10479974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14399" y="4058395"/>
            <a:ext cx="5578929" cy="4998508"/>
            <a:chOff x="0" y="227712"/>
            <a:chExt cx="5886327" cy="6664679"/>
          </a:xfrm>
        </p:grpSpPr>
        <p:sp>
          <p:nvSpPr>
            <p:cNvPr id="4" name="AutoShape 4"/>
            <p:cNvSpPr/>
            <p:nvPr/>
          </p:nvSpPr>
          <p:spPr>
            <a:xfrm>
              <a:off x="0" y="227712"/>
              <a:ext cx="5886327" cy="12809"/>
            </a:xfrm>
            <a:prstGeom prst="rect">
              <a:avLst/>
            </a:prstGeom>
            <a:solidFill>
              <a:srgbClr val="1B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26743"/>
              <a:ext cx="5886327" cy="6265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9"/>
                </a:lnSpc>
              </a:pPr>
              <a:r>
                <a:rPr lang="en-US" sz="2499" dirty="0">
                  <a:solidFill>
                    <a:srgbClr val="1B1A1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analyzed the relevance and relationship between the main tokens.  have a stronger relationship (relevance). In this way we can determine the possible high-frequency behaviors of users and describe key user portraits. </a:t>
              </a:r>
            </a:p>
            <a:p>
              <a:pPr algn="ctr">
                <a:lnSpc>
                  <a:spcPts val="3749"/>
                </a:lnSpc>
              </a:pPr>
              <a:r>
                <a:rPr lang="en-US" sz="2499" dirty="0">
                  <a:solidFill>
                    <a:srgbClr val="1B1A1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E.g. watching sport and drinking alcohol are connected.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1220" y="2691770"/>
            <a:ext cx="7125288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1B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 CORRELATION NETWORK 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C5C8AD7-0ED1-AA4C-BD2A-71FFCC2A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30" r="14493"/>
          <a:stretch>
            <a:fillRect/>
          </a:stretch>
        </p:blipFill>
        <p:spPr>
          <a:xfrm>
            <a:off x="7851759" y="0"/>
            <a:ext cx="10479974" cy="10287000"/>
          </a:xfrm>
          <a:prstGeom prst="rect">
            <a:avLst/>
          </a:prstGeom>
        </p:spPr>
      </p:pic>
      <p:grpSp>
        <p:nvGrpSpPr>
          <p:cNvPr id="13" name="Group 2">
            <a:extLst>
              <a:ext uri="{FF2B5EF4-FFF2-40B4-BE49-F238E27FC236}">
                <a16:creationId xmlns:a16="http://schemas.microsoft.com/office/drawing/2014/main" id="{07FC0D51-061C-2045-B8C4-40722E3F495B}"/>
              </a:ext>
            </a:extLst>
          </p:cNvPr>
          <p:cNvGrpSpPr/>
          <p:nvPr/>
        </p:nvGrpSpPr>
        <p:grpSpPr>
          <a:xfrm>
            <a:off x="0" y="1046936"/>
            <a:ext cx="4762185" cy="780660"/>
            <a:chOff x="0" y="0"/>
            <a:chExt cx="6349580" cy="1040880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42C65DED-BA63-4646-922D-D1B10BD5F0DF}"/>
                </a:ext>
              </a:extLst>
            </p:cNvPr>
            <p:cNvSpPr/>
            <p:nvPr/>
          </p:nvSpPr>
          <p:spPr>
            <a:xfrm>
              <a:off x="0" y="0"/>
              <a:ext cx="6349580" cy="1040880"/>
            </a:xfrm>
            <a:prstGeom prst="rect">
              <a:avLst/>
            </a:prstGeom>
            <a:solidFill>
              <a:srgbClr val="FF7816"/>
            </a:solidFill>
          </p:spPr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D3CBABD3-A404-1849-B4AD-0C90B2AD11A2}"/>
                </a:ext>
              </a:extLst>
            </p:cNvPr>
            <p:cNvSpPr txBox="1"/>
            <p:nvPr/>
          </p:nvSpPr>
          <p:spPr>
            <a:xfrm>
              <a:off x="1625600" y="244215"/>
              <a:ext cx="4269303" cy="58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 b="1" dirty="0">
                  <a:solidFill>
                    <a:srgbClr val="1B1A1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STEP 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white, outdoor object&#10;&#10;Description automatically generated">
            <a:extLst>
              <a:ext uri="{FF2B5EF4-FFF2-40B4-BE49-F238E27FC236}">
                <a16:creationId xmlns:a16="http://schemas.microsoft.com/office/drawing/2014/main" id="{E31BFDFF-52A8-6C48-9C2C-B0A88F28A9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1" y="-1772"/>
            <a:ext cx="18288000" cy="1027725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8682" r="18682"/>
          <a:stretch>
            <a:fillRect/>
          </a:stretch>
        </p:blipFill>
        <p:spPr>
          <a:xfrm>
            <a:off x="-2504" y="0"/>
            <a:ext cx="12171355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126149" y="3699246"/>
            <a:ext cx="4332632" cy="4514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00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4400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if our audience  will watch the Super Bowl next year, and if this is the best channel for our promotion</a:t>
            </a:r>
          </a:p>
        </p:txBody>
      </p:sp>
      <p:sp>
        <p:nvSpPr>
          <p:cNvPr id="4" name="AutoShape 4"/>
          <p:cNvSpPr/>
          <p:nvPr/>
        </p:nvSpPr>
        <p:spPr>
          <a:xfrm rot="-5400000">
            <a:off x="7124113" y="5047241"/>
            <a:ext cx="10287000" cy="192518"/>
          </a:xfrm>
          <a:prstGeom prst="rect">
            <a:avLst/>
          </a:prstGeom>
          <a:solidFill>
            <a:srgbClr val="F58C1C"/>
          </a:solidFill>
        </p:spPr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4A2E9-159C-464B-9130-3C6711F15F76}"/>
              </a:ext>
            </a:extLst>
          </p:cNvPr>
          <p:cNvSpPr/>
          <p:nvPr/>
        </p:nvSpPr>
        <p:spPr>
          <a:xfrm>
            <a:off x="13017586" y="2129586"/>
            <a:ext cx="46482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dirty="0">
                <a:ln>
                  <a:solidFill>
                    <a:srgbClr val="F68C1B"/>
                  </a:solidFill>
                </a:ln>
                <a:noFill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snow, outdoor, nature, slope&#10;&#10;Description automatically generated">
            <a:extLst>
              <a:ext uri="{FF2B5EF4-FFF2-40B4-BE49-F238E27FC236}">
                <a16:creationId xmlns:a16="http://schemas.microsoft.com/office/drawing/2014/main" id="{671DAD61-1204-8D46-829B-EC346FFE07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87"/>
            <a:ext cx="18288000" cy="10301887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-485337" y="738568"/>
            <a:ext cx="10104530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200" b="1" dirty="0">
                <a:solidFill>
                  <a:srgbClr val="1B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we started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015771" y="1099080"/>
            <a:ext cx="686391" cy="266425"/>
            <a:chOff x="0" y="0"/>
            <a:chExt cx="1105903" cy="429260"/>
          </a:xfrm>
        </p:grpSpPr>
        <p:sp>
          <p:nvSpPr>
            <p:cNvPr id="4" name="Freeform 4"/>
            <p:cNvSpPr/>
            <p:nvPr/>
          </p:nvSpPr>
          <p:spPr>
            <a:xfrm>
              <a:off x="0" y="-5080"/>
              <a:ext cx="1105903" cy="434340"/>
            </a:xfrm>
            <a:custGeom>
              <a:avLst/>
              <a:gdLst/>
              <a:ahLst/>
              <a:cxnLst/>
              <a:rect l="l" t="t" r="r" b="b"/>
              <a:pathLst>
                <a:path w="1105903" h="434340">
                  <a:moveTo>
                    <a:pt x="1088123" y="187960"/>
                  </a:moveTo>
                  <a:lnTo>
                    <a:pt x="826503" y="11430"/>
                  </a:lnTo>
                  <a:cubicBezTo>
                    <a:pt x="808723" y="0"/>
                    <a:pt x="785863" y="3810"/>
                    <a:pt x="773163" y="21590"/>
                  </a:cubicBezTo>
                  <a:cubicBezTo>
                    <a:pt x="761733" y="39370"/>
                    <a:pt x="765543" y="62230"/>
                    <a:pt x="783323" y="74930"/>
                  </a:cubicBezTo>
                  <a:lnTo>
                    <a:pt x="942073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942073" y="257810"/>
                  </a:lnTo>
                  <a:lnTo>
                    <a:pt x="783323" y="364490"/>
                  </a:lnTo>
                  <a:cubicBezTo>
                    <a:pt x="765543" y="375920"/>
                    <a:pt x="761733" y="400050"/>
                    <a:pt x="773163" y="417830"/>
                  </a:cubicBezTo>
                  <a:cubicBezTo>
                    <a:pt x="780783" y="429260"/>
                    <a:pt x="792213" y="434340"/>
                    <a:pt x="804913" y="434340"/>
                  </a:cubicBezTo>
                  <a:cubicBezTo>
                    <a:pt x="812533" y="434340"/>
                    <a:pt x="820153" y="431800"/>
                    <a:pt x="826503" y="427990"/>
                  </a:cubicBezTo>
                  <a:lnTo>
                    <a:pt x="1089393" y="251460"/>
                  </a:lnTo>
                  <a:cubicBezTo>
                    <a:pt x="1099553" y="243840"/>
                    <a:pt x="1105903" y="232410"/>
                    <a:pt x="1105903" y="219710"/>
                  </a:cubicBezTo>
                  <a:cubicBezTo>
                    <a:pt x="1105903" y="207010"/>
                    <a:pt x="1099553" y="195580"/>
                    <a:pt x="1088123" y="187960"/>
                  </a:cubicBezTo>
                  <a:close/>
                </a:path>
              </a:pathLst>
            </a:custGeom>
            <a:solidFill>
              <a:srgbClr val="1B1A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065574" y="4961132"/>
            <a:ext cx="5726913" cy="1466460"/>
            <a:chOff x="0" y="0"/>
            <a:chExt cx="7635884" cy="1955280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7635884" cy="1955280"/>
            </a:xfrm>
            <a:prstGeom prst="rect">
              <a:avLst/>
            </a:prstGeom>
            <a:solidFill>
              <a:srgbClr val="FF781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299671" y="259495"/>
              <a:ext cx="703654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i="1" dirty="0">
                  <a:solidFill>
                    <a:srgbClr val="1B1A1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Please describe places &amp; activities that you go/engage on a regular weekend.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5191125"/>
            <a:ext cx="1036874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b="1" dirty="0">
                <a:solidFill>
                  <a:srgbClr val="1B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065574" y="2387167"/>
            <a:ext cx="5726913" cy="1123560"/>
            <a:chOff x="0" y="0"/>
            <a:chExt cx="7635884" cy="1498080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7635884" cy="1498080"/>
            </a:xfrm>
            <a:prstGeom prst="rect">
              <a:avLst/>
            </a:prstGeom>
            <a:solidFill>
              <a:srgbClr val="FF781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299671" y="299248"/>
              <a:ext cx="7036543" cy="957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i="1" dirty="0">
                  <a:solidFill>
                    <a:srgbClr val="1B1A1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Please describe how did you spend the Super Bowl day this year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2617160"/>
            <a:ext cx="1036874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b="1" dirty="0">
                <a:solidFill>
                  <a:srgbClr val="1B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723238"/>
            <a:ext cx="1036874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b="1" dirty="0">
                <a:solidFill>
                  <a:srgbClr val="1B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065574" y="7307945"/>
            <a:ext cx="5726913" cy="1468255"/>
            <a:chOff x="0" y="611623"/>
            <a:chExt cx="6660888" cy="1104250"/>
          </a:xfrm>
        </p:grpSpPr>
        <p:sp>
          <p:nvSpPr>
            <p:cNvPr id="15" name="AutoShape 15"/>
            <p:cNvSpPr/>
            <p:nvPr/>
          </p:nvSpPr>
          <p:spPr>
            <a:xfrm>
              <a:off x="0" y="611623"/>
              <a:ext cx="6660888" cy="1104250"/>
            </a:xfrm>
            <a:prstGeom prst="rect">
              <a:avLst/>
            </a:prstGeom>
            <a:solidFill>
              <a:srgbClr val="FF781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261407" y="770870"/>
              <a:ext cx="6138074" cy="8101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i="1" dirty="0">
                  <a:solidFill>
                    <a:srgbClr val="1B1A1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Please type your alcoholic drinks and beverages preference. (Please specify the name)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855524" y="2617160"/>
            <a:ext cx="1036874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b="1" dirty="0">
                <a:solidFill>
                  <a:srgbClr val="1B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55524" y="5362575"/>
            <a:ext cx="1036874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b="1" dirty="0">
                <a:solidFill>
                  <a:srgbClr val="1B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55524" y="7686473"/>
            <a:ext cx="1036874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b="1" dirty="0">
                <a:solidFill>
                  <a:srgbClr val="1B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235593" y="2387167"/>
            <a:ext cx="5726913" cy="1123560"/>
            <a:chOff x="0" y="0"/>
            <a:chExt cx="7635884" cy="1498080"/>
          </a:xfrm>
        </p:grpSpPr>
        <p:sp>
          <p:nvSpPr>
            <p:cNvPr id="21" name="AutoShape 21"/>
            <p:cNvSpPr/>
            <p:nvPr/>
          </p:nvSpPr>
          <p:spPr>
            <a:xfrm>
              <a:off x="0" y="0"/>
              <a:ext cx="7635884" cy="1498080"/>
            </a:xfrm>
            <a:prstGeom prst="rect">
              <a:avLst/>
            </a:prstGeom>
            <a:solidFill>
              <a:srgbClr val="FF781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299671" y="299248"/>
              <a:ext cx="7036543" cy="957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i="1" dirty="0">
                  <a:solidFill>
                    <a:srgbClr val="1B1A1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 which occasions do you consume beer usually?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235593" y="4853439"/>
            <a:ext cx="5726913" cy="1681846"/>
            <a:chOff x="0" y="313610"/>
            <a:chExt cx="7635884" cy="2242461"/>
          </a:xfrm>
        </p:grpSpPr>
        <p:sp>
          <p:nvSpPr>
            <p:cNvPr id="24" name="AutoShape 24"/>
            <p:cNvSpPr/>
            <p:nvPr/>
          </p:nvSpPr>
          <p:spPr>
            <a:xfrm>
              <a:off x="0" y="313610"/>
              <a:ext cx="7635884" cy="2242461"/>
            </a:xfrm>
            <a:prstGeom prst="rect">
              <a:avLst/>
            </a:prstGeom>
            <a:solidFill>
              <a:srgbClr val="FF7816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299671" y="748446"/>
              <a:ext cx="7036543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i="1" dirty="0">
                  <a:solidFill>
                    <a:srgbClr val="1B1A1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Which national/international sport events do you follow regularly? And please explain why do you like it.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235593" y="7493245"/>
            <a:ext cx="5726913" cy="1123560"/>
            <a:chOff x="0" y="0"/>
            <a:chExt cx="7635884" cy="1498080"/>
          </a:xfrm>
        </p:grpSpPr>
        <p:sp>
          <p:nvSpPr>
            <p:cNvPr id="27" name="AutoShape 27"/>
            <p:cNvSpPr/>
            <p:nvPr/>
          </p:nvSpPr>
          <p:spPr>
            <a:xfrm>
              <a:off x="0" y="0"/>
              <a:ext cx="7635884" cy="1498080"/>
            </a:xfrm>
            <a:prstGeom prst="rect">
              <a:avLst/>
            </a:prstGeom>
            <a:solidFill>
              <a:srgbClr val="FF7816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299671" y="253009"/>
              <a:ext cx="7036543" cy="957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i="1" dirty="0">
                  <a:solidFill>
                    <a:srgbClr val="1B1A1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 you planning to watch Super Bowl next year?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235593" y="1044394"/>
            <a:ext cx="5277407" cy="470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30"/>
              </a:lnSpc>
            </a:pPr>
            <a:r>
              <a:rPr lang="en-US" sz="3300" dirty="0">
                <a:solidFill>
                  <a:srgbClr val="1B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SURVEY'S QUESTIONS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7" grpId="0"/>
      <p:bldP spid="18" grpId="0"/>
      <p:bldP spid="19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078" b="9078"/>
          <a:stretch>
            <a:fillRect/>
          </a:stretch>
        </p:blipFill>
        <p:spPr>
          <a:xfrm>
            <a:off x="0" y="0"/>
            <a:ext cx="9144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587652" y="1000895"/>
            <a:ext cx="5545703" cy="4460153"/>
            <a:chOff x="0" y="0"/>
            <a:chExt cx="7394270" cy="5946871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7394270" cy="5946871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609735" y="1038703"/>
              <a:ext cx="6174800" cy="2914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500"/>
                </a:lnSpc>
              </a:pPr>
              <a:r>
                <a:rPr lang="en-US" sz="15000" b="1" dirty="0">
                  <a:solidFill>
                    <a:srgbClr val="D50A0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66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09735" y="4289679"/>
              <a:ext cx="6174800" cy="751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0"/>
                </a:lnSpc>
              </a:pPr>
              <a:r>
                <a:rPr lang="en-US" sz="3900" b="1" dirty="0">
                  <a:solidFill>
                    <a:srgbClr val="D50A0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Answers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587652" y="5143500"/>
            <a:ext cx="5545703" cy="3850885"/>
            <a:chOff x="0" y="0"/>
            <a:chExt cx="7394270" cy="5134514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7394270" cy="5134514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290189" y="308773"/>
              <a:ext cx="6813893" cy="4667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50"/>
                </a:lnSpc>
              </a:pPr>
              <a:r>
                <a:rPr lang="en-US" sz="3500" i="1" dirty="0">
                  <a:solidFill>
                    <a:srgbClr val="1B1A1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asked our audience to fill out the survey in the most precise and complete way, in order to create a txt file and conduct our NLP analysis.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3470" b="23470"/>
          <a:stretch>
            <a:fillRect/>
          </a:stretch>
        </p:blipFill>
        <p:spPr>
          <a:xfrm>
            <a:off x="0" y="0"/>
            <a:ext cx="18288000" cy="726532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254290" y="3203929"/>
            <a:ext cx="9601200" cy="1920964"/>
            <a:chOff x="0" y="0"/>
            <a:chExt cx="14719613" cy="256128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4719613" cy="2561285"/>
            </a:xfrm>
            <a:prstGeom prst="rect">
              <a:avLst/>
            </a:prstGeom>
            <a:solidFill>
              <a:srgbClr val="FF781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0067" y="883053"/>
              <a:ext cx="13472706" cy="1379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00"/>
                </a:lnSpc>
              </a:pPr>
              <a:r>
                <a:rPr lang="en-US" sz="9600" b="1" dirty="0">
                  <a:ln>
                    <a:solidFill>
                      <a:schemeClr val="tx1"/>
                    </a:solidFill>
                  </a:ln>
                  <a:noFill/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 ANALYSIS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453660" y="1046936"/>
            <a:ext cx="805640" cy="531871"/>
            <a:chOff x="0" y="0"/>
            <a:chExt cx="1074187" cy="70916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3208" b="3208"/>
            <a:stretch>
              <a:fillRect/>
            </a:stretch>
          </p:blipFill>
          <p:spPr>
            <a:xfrm>
              <a:off x="0" y="0"/>
              <a:ext cx="1074187" cy="709161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237627" y="162150"/>
              <a:ext cx="598933" cy="394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000">
                  <a:solidFill>
                    <a:srgbClr val="FFFFFF"/>
                  </a:solidFill>
                  <a:latin typeface="Muli Bold"/>
                </a:rPr>
                <a:t>W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6959043"/>
            <a:ext cx="16052380" cy="2482231"/>
            <a:chOff x="0" y="0"/>
            <a:chExt cx="14445843" cy="3309641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14445843" cy="20417"/>
            </a:xfrm>
            <a:prstGeom prst="rect">
              <a:avLst/>
            </a:prstGeom>
            <a:solidFill>
              <a:srgbClr val="1B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411685"/>
              <a:ext cx="14445843" cy="1897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720"/>
                </a:lnSpc>
              </a:pPr>
              <a:r>
                <a:rPr lang="en-US" sz="35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created on R a code to get some insights from our target audience, in particular the sentiments and the frequency  of the business success (will watch the Super Bowl next year).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, white, outdoor object&#10;&#10;Description automatically generated">
            <a:extLst>
              <a:ext uri="{FF2B5EF4-FFF2-40B4-BE49-F238E27FC236}">
                <a16:creationId xmlns:a16="http://schemas.microsoft.com/office/drawing/2014/main" id="{7963751A-CF35-C847-B007-38130FC110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747"/>
            <a:ext cx="18288000" cy="10277253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5210" b="31508"/>
            <a:stretch>
              <a:fillRect/>
            </a:stretch>
          </p:blipFill>
          <p:spPr>
            <a:xfrm>
              <a:off x="0" y="0"/>
              <a:ext cx="8128000" cy="9144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5000" r="25000"/>
            <a:stretch>
              <a:fillRect/>
            </a:stretch>
          </p:blipFill>
          <p:spPr>
            <a:xfrm>
              <a:off x="8128000" y="0"/>
              <a:ext cx="4064000" cy="45720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t="7825" b="7825"/>
            <a:stretch>
              <a:fillRect/>
            </a:stretch>
          </p:blipFill>
          <p:spPr>
            <a:xfrm>
              <a:off x="0" y="9144000"/>
              <a:ext cx="8128000" cy="4572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 l="27970" r="42400"/>
            <a:stretch>
              <a:fillRect/>
            </a:stretch>
          </p:blipFill>
          <p:spPr>
            <a:xfrm>
              <a:off x="8128000" y="4572000"/>
              <a:ext cx="4064000" cy="9144000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-131793" y="1700398"/>
            <a:ext cx="9407585" cy="1728602"/>
            <a:chOff x="-122384" y="0"/>
            <a:chExt cx="8735961" cy="2304802"/>
          </a:xfrm>
        </p:grpSpPr>
        <p:sp>
          <p:nvSpPr>
            <p:cNvPr id="10" name="AutoShape 10"/>
            <p:cNvSpPr/>
            <p:nvPr/>
          </p:nvSpPr>
          <p:spPr>
            <a:xfrm>
              <a:off x="1" y="0"/>
              <a:ext cx="8491193" cy="2304802"/>
            </a:xfrm>
            <a:prstGeom prst="rect">
              <a:avLst/>
            </a:prstGeom>
            <a:solidFill>
              <a:srgbClr val="FF781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-122384" y="716046"/>
              <a:ext cx="8735961" cy="13611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700"/>
                </a:lnSpc>
              </a:pPr>
              <a:r>
                <a:rPr lang="en-US" sz="9600" b="1" dirty="0">
                  <a:ln>
                    <a:solidFill>
                      <a:schemeClr val="tx1"/>
                    </a:solidFill>
                  </a:ln>
                  <a:noFill/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INSIGHTS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51735" y="3966035"/>
            <a:ext cx="6840527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our analysis, it doesn’t worth the investment to sign a contract with the NFL for the Super Bowl, as our audience watch many other sports. Our recommended channels are: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Sports channels: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 our campaign during the commercial breaks 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Ads on YouTube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post videos on match highlights and summaries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Partnerships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sign deals with some of the biggest and most influential Instagram sports pages</a:t>
            </a:r>
            <a:endParaRPr lang="en-US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46936"/>
            <a:ext cx="4762185" cy="780660"/>
            <a:chOff x="0" y="0"/>
            <a:chExt cx="6349580" cy="104088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6349580" cy="1040880"/>
            </a:xfrm>
            <a:prstGeom prst="rect">
              <a:avLst/>
            </a:prstGeom>
            <a:solidFill>
              <a:srgbClr val="FF78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625600" y="244215"/>
              <a:ext cx="4269303" cy="58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 b="1" dirty="0">
                  <a:solidFill>
                    <a:srgbClr val="1B1A1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STEP 1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853" r="1453" b="853"/>
          <a:stretch>
            <a:fillRect/>
          </a:stretch>
        </p:blipFill>
        <p:spPr>
          <a:xfrm>
            <a:off x="0" y="2355953"/>
            <a:ext cx="14087197" cy="502320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53687" y="7729855"/>
            <a:ext cx="15046617" cy="2054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3300"/>
              </a:lnSpc>
              <a:buFont typeface="Arial"/>
              <a:buChar char="•"/>
            </a:pPr>
            <a:r>
              <a:rPr lang="en-US" sz="3000" dirty="0">
                <a:solidFill>
                  <a:srgbClr val="1B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Tokenization of the answers</a:t>
            </a:r>
          </a:p>
          <a:p>
            <a:pPr marL="647700" lvl="1" indent="-323850">
              <a:lnSpc>
                <a:spcPts val="3300"/>
              </a:lnSpc>
              <a:buFont typeface="Arial"/>
              <a:buChar char="•"/>
            </a:pPr>
            <a:r>
              <a:rPr lang="en-US" sz="3000" dirty="0">
                <a:solidFill>
                  <a:srgbClr val="1B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Creation of 2 variables: Business Success vs Business Failure </a:t>
            </a:r>
          </a:p>
          <a:p>
            <a:pPr marL="647700" lvl="1" indent="-323850">
              <a:lnSpc>
                <a:spcPts val="3300"/>
              </a:lnSpc>
              <a:buFont typeface="Arial"/>
              <a:buChar char="•"/>
            </a:pPr>
            <a:r>
              <a:rPr lang="en-US" sz="3000" dirty="0">
                <a:solidFill>
                  <a:srgbClr val="1B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of the most frequent words  for business success and failure</a:t>
            </a:r>
          </a:p>
          <a:p>
            <a:pPr marL="647700" lvl="1" indent="-323850">
              <a:lnSpc>
                <a:spcPts val="3300"/>
              </a:lnSpc>
              <a:buFont typeface="Arial"/>
              <a:buChar char="•"/>
            </a:pPr>
            <a:r>
              <a:rPr lang="en-US" sz="3000" dirty="0">
                <a:solidFill>
                  <a:srgbClr val="1B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Histogram of the frequencies </a:t>
            </a:r>
          </a:p>
          <a:p>
            <a:pPr>
              <a:lnSpc>
                <a:spcPts val="2750"/>
              </a:lnSpc>
            </a:pPr>
            <a:endParaRPr lang="en-US" sz="3000" dirty="0">
              <a:solidFill>
                <a:srgbClr val="1B1A1A"/>
              </a:solidFill>
              <a:latin typeface="Muli Regular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91333" y="3398547"/>
            <a:ext cx="2367967" cy="635695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631880" y="1170930"/>
            <a:ext cx="449200" cy="293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4876800" y="1130913"/>
            <a:ext cx="10248732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0"/>
              </a:lnSpc>
              <a:spcBef>
                <a:spcPct val="0"/>
              </a:spcBef>
            </a:pPr>
            <a:r>
              <a:rPr lang="en-US" sz="5400" b="1" i="1" dirty="0">
                <a:solidFill>
                  <a:srgbClr val="1B1A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Tokenization and Frequency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outdoor, white, outdoor object&#10;&#10;Description automatically generated">
            <a:extLst>
              <a:ext uri="{FF2B5EF4-FFF2-40B4-BE49-F238E27FC236}">
                <a16:creationId xmlns:a16="http://schemas.microsoft.com/office/drawing/2014/main" id="{ED1E6F1C-D0F1-844F-A24D-4C1D61804A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05" y="0"/>
            <a:ext cx="18288000" cy="10277253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1056210" y="3292456"/>
            <a:ext cx="4617451" cy="5712474"/>
            <a:chOff x="0" y="38100"/>
            <a:chExt cx="6156601" cy="7616631"/>
          </a:xfrm>
        </p:grpSpPr>
        <p:sp>
          <p:nvSpPr>
            <p:cNvPr id="3" name="AutoShape 3"/>
            <p:cNvSpPr/>
            <p:nvPr/>
          </p:nvSpPr>
          <p:spPr>
            <a:xfrm>
              <a:off x="0" y="1472140"/>
              <a:ext cx="6156601" cy="12700"/>
            </a:xfrm>
            <a:prstGeom prst="rect">
              <a:avLst/>
            </a:prstGeom>
            <a:solidFill>
              <a:srgbClr val="FF78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83949"/>
              <a:ext cx="6156601" cy="567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create "</a:t>
              </a:r>
              <a:r>
                <a:rPr lang="en-US" sz="3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bing</a:t>
              </a:r>
              <a:r>
                <a:rPr lang="en-US" sz="3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 and "</a:t>
              </a:r>
              <a:r>
                <a:rPr lang="en-US" sz="3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nrc</a:t>
              </a:r>
              <a:r>
                <a:rPr lang="en-US" sz="3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 word cloud to compare positive vs negative sentiments for both business success and failure. </a:t>
              </a:r>
            </a:p>
            <a:p>
              <a:pPr algn="ctr">
                <a:lnSpc>
                  <a:spcPts val="4800"/>
                </a:lnSpc>
              </a:pPr>
              <a:endParaRPr lang="en-US" sz="3200" dirty="0">
                <a:solidFill>
                  <a:srgbClr val="FFFFFF"/>
                </a:solidFill>
                <a:latin typeface="Muli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6156601" cy="849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40"/>
                </a:lnSpc>
              </a:pPr>
              <a:r>
                <a:rPr lang="en-US" sz="44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WORD CLOUD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219018" y="959020"/>
            <a:ext cx="9035638" cy="91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400" b="1" i="1" dirty="0">
                <a:solidFill>
                  <a:srgbClr val="E5EC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ABAA4A3A-D478-2A4A-813B-CACF37398204}"/>
              </a:ext>
            </a:extLst>
          </p:cNvPr>
          <p:cNvSpPr/>
          <p:nvPr/>
        </p:nvSpPr>
        <p:spPr>
          <a:xfrm>
            <a:off x="797156" y="3266498"/>
            <a:ext cx="8939681" cy="6406050"/>
          </a:xfrm>
          <a:custGeom>
            <a:avLst/>
            <a:gdLst/>
            <a:ahLst/>
            <a:cxnLst/>
            <a:rect l="l" t="t" r="r" b="b"/>
            <a:pathLst>
              <a:path w="13716000" h="10172700">
                <a:moveTo>
                  <a:pt x="0" y="0"/>
                </a:moveTo>
                <a:lnTo>
                  <a:pt x="13716000" y="0"/>
                </a:lnTo>
                <a:lnTo>
                  <a:pt x="13716000" y="10172700"/>
                </a:lnTo>
                <a:lnTo>
                  <a:pt x="0" y="10172700"/>
                </a:lnTo>
                <a:close/>
              </a:path>
            </a:pathLst>
          </a:custGeom>
          <a:blipFill>
            <a:blip r:embed="rId3"/>
            <a:stretch>
              <a:fillRect t="-393" b="-393"/>
            </a:stretch>
          </a:blipFill>
        </p:spPr>
      </p:sp>
      <p:pic>
        <p:nvPicPr>
          <p:cNvPr id="18" name="Picture 17" descr="Calendar&#10;&#10;Description automatically generated with low confidence">
            <a:extLst>
              <a:ext uri="{FF2B5EF4-FFF2-40B4-BE49-F238E27FC236}">
                <a16:creationId xmlns:a16="http://schemas.microsoft.com/office/drawing/2014/main" id="{58EEB546-24B7-124D-B0BD-4C257A8C3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25" y="3860471"/>
            <a:ext cx="5790412" cy="5218104"/>
          </a:xfrm>
          <a:prstGeom prst="rect">
            <a:avLst/>
          </a:prstGeom>
        </p:spPr>
      </p:pic>
      <p:pic>
        <p:nvPicPr>
          <p:cNvPr id="20" name="Picture 19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187C2FC8-E328-5C44-A95D-649CFAAB2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502" y="3735767"/>
            <a:ext cx="6427697" cy="5468112"/>
          </a:xfrm>
          <a:prstGeom prst="rect">
            <a:avLst/>
          </a:prstGeom>
        </p:spPr>
      </p:pic>
      <p:grpSp>
        <p:nvGrpSpPr>
          <p:cNvPr id="14" name="Group 2">
            <a:extLst>
              <a:ext uri="{FF2B5EF4-FFF2-40B4-BE49-F238E27FC236}">
                <a16:creationId xmlns:a16="http://schemas.microsoft.com/office/drawing/2014/main" id="{6072D66A-9011-1E40-955B-2779FC2AA431}"/>
              </a:ext>
            </a:extLst>
          </p:cNvPr>
          <p:cNvGrpSpPr/>
          <p:nvPr/>
        </p:nvGrpSpPr>
        <p:grpSpPr>
          <a:xfrm>
            <a:off x="0" y="1046936"/>
            <a:ext cx="4762185" cy="780660"/>
            <a:chOff x="0" y="0"/>
            <a:chExt cx="6349580" cy="1040880"/>
          </a:xfrm>
        </p:grpSpPr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id="{FECB03B3-C796-444F-A665-B22832DD36E3}"/>
                </a:ext>
              </a:extLst>
            </p:cNvPr>
            <p:cNvSpPr/>
            <p:nvPr/>
          </p:nvSpPr>
          <p:spPr>
            <a:xfrm>
              <a:off x="0" y="0"/>
              <a:ext cx="6349580" cy="1040880"/>
            </a:xfrm>
            <a:prstGeom prst="rect">
              <a:avLst/>
            </a:prstGeom>
            <a:solidFill>
              <a:srgbClr val="FF7816"/>
            </a:solidFill>
          </p:spPr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4B0EFC46-6F6D-524B-9848-31F14EC846B9}"/>
                </a:ext>
              </a:extLst>
            </p:cNvPr>
            <p:cNvSpPr txBox="1"/>
            <p:nvPr/>
          </p:nvSpPr>
          <p:spPr>
            <a:xfrm>
              <a:off x="1625600" y="244215"/>
              <a:ext cx="4269303" cy="58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 b="1" dirty="0">
                  <a:solidFill>
                    <a:srgbClr val="1B1A1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STEP 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outdoor, white, outdoor object&#10;&#10;Description automatically generated">
            <a:extLst>
              <a:ext uri="{FF2B5EF4-FFF2-40B4-BE49-F238E27FC236}">
                <a16:creationId xmlns:a16="http://schemas.microsoft.com/office/drawing/2014/main" id="{D523EEAB-4AF6-E94A-86A8-46C85BC4AC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7"/>
            <a:ext cx="18288000" cy="10277253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1432191" y="2862492"/>
            <a:ext cx="5484209" cy="6270319"/>
            <a:chOff x="0" y="38100"/>
            <a:chExt cx="6156601" cy="8360425"/>
          </a:xfrm>
        </p:grpSpPr>
        <p:sp>
          <p:nvSpPr>
            <p:cNvPr id="3" name="AutoShape 3"/>
            <p:cNvSpPr/>
            <p:nvPr/>
          </p:nvSpPr>
          <p:spPr>
            <a:xfrm>
              <a:off x="0" y="1472140"/>
              <a:ext cx="6156601" cy="12700"/>
            </a:xfrm>
            <a:prstGeom prst="rect">
              <a:avLst/>
            </a:prstGeom>
            <a:solidFill>
              <a:srgbClr val="FF781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83949"/>
              <a:ext cx="6156601" cy="6414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create histograms for both "</a:t>
              </a:r>
              <a:r>
                <a:rPr lang="en-US" sz="3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bing</a:t>
              </a:r>
              <a:r>
                <a:rPr lang="en-US" sz="3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 and "</a:t>
              </a:r>
              <a:r>
                <a:rPr lang="en-US" sz="32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nrc</a:t>
              </a:r>
              <a:r>
                <a:rPr lang="en-US" sz="32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 analysis to see which are the most frequent words with positive/negative sentiment and which emotion they evoke. </a:t>
              </a:r>
            </a:p>
            <a:p>
              <a:pPr algn="ctr">
                <a:lnSpc>
                  <a:spcPts val="4200"/>
                </a:lnSpc>
              </a:pPr>
              <a:endParaRPr lang="en-US" sz="3200" dirty="0">
                <a:solidFill>
                  <a:srgbClr val="FFFFFF"/>
                </a:solidFill>
                <a:latin typeface="Muli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6156601" cy="849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40"/>
                </a:lnSpc>
              </a:pPr>
              <a:r>
                <a:rPr lang="en-US" sz="44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DISTRIBUTION</a:t>
              </a:r>
            </a:p>
          </p:txBody>
        </p:sp>
      </p:grpSp>
      <p:sp>
        <p:nvSpPr>
          <p:cNvPr id="22" name="Freeform 5">
            <a:extLst>
              <a:ext uri="{FF2B5EF4-FFF2-40B4-BE49-F238E27FC236}">
                <a16:creationId xmlns:a16="http://schemas.microsoft.com/office/drawing/2014/main" id="{636EC5C3-5D87-584F-A138-117C697CD641}"/>
              </a:ext>
            </a:extLst>
          </p:cNvPr>
          <p:cNvSpPr/>
          <p:nvPr/>
        </p:nvSpPr>
        <p:spPr>
          <a:xfrm>
            <a:off x="797156" y="3266498"/>
            <a:ext cx="8939681" cy="6406050"/>
          </a:xfrm>
          <a:custGeom>
            <a:avLst/>
            <a:gdLst/>
            <a:ahLst/>
            <a:cxnLst/>
            <a:rect l="l" t="t" r="r" b="b"/>
            <a:pathLst>
              <a:path w="13716000" h="10172700">
                <a:moveTo>
                  <a:pt x="0" y="0"/>
                </a:moveTo>
                <a:lnTo>
                  <a:pt x="13716000" y="0"/>
                </a:lnTo>
                <a:lnTo>
                  <a:pt x="13716000" y="10172700"/>
                </a:lnTo>
                <a:lnTo>
                  <a:pt x="0" y="10172700"/>
                </a:lnTo>
                <a:close/>
              </a:path>
            </a:pathLst>
          </a:custGeom>
          <a:blipFill>
            <a:blip r:embed="rId3"/>
            <a:stretch>
              <a:fillRect t="-393" b="-393"/>
            </a:stretch>
          </a:blipFill>
        </p:spPr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41B7F74E-64BD-AF43-8B31-CB080854F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09" y="4100844"/>
            <a:ext cx="8124626" cy="4836298"/>
          </a:xfrm>
          <a:prstGeom prst="rect">
            <a:avLst/>
          </a:prstGeom>
        </p:spPr>
      </p:pic>
      <p:pic>
        <p:nvPicPr>
          <p:cNvPr id="19" name="Picture 18" descr="Chart, waterfall chart&#10;&#10;Description automatically generated">
            <a:extLst>
              <a:ext uri="{FF2B5EF4-FFF2-40B4-BE49-F238E27FC236}">
                <a16:creationId xmlns:a16="http://schemas.microsoft.com/office/drawing/2014/main" id="{46A2A92E-07DD-1740-BB3D-3B6232495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68" y="3572707"/>
            <a:ext cx="8450455" cy="5793631"/>
          </a:xfrm>
          <a:prstGeom prst="rect">
            <a:avLst/>
          </a:prstGeom>
        </p:spPr>
      </p:pic>
      <p:grpSp>
        <p:nvGrpSpPr>
          <p:cNvPr id="14" name="Group 2">
            <a:extLst>
              <a:ext uri="{FF2B5EF4-FFF2-40B4-BE49-F238E27FC236}">
                <a16:creationId xmlns:a16="http://schemas.microsoft.com/office/drawing/2014/main" id="{15E1DFD0-F9FA-744B-A6F0-9A108F13F6F1}"/>
              </a:ext>
            </a:extLst>
          </p:cNvPr>
          <p:cNvGrpSpPr/>
          <p:nvPr/>
        </p:nvGrpSpPr>
        <p:grpSpPr>
          <a:xfrm>
            <a:off x="0" y="1046936"/>
            <a:ext cx="4762185" cy="780660"/>
            <a:chOff x="0" y="0"/>
            <a:chExt cx="6349580" cy="1040880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A3D0976B-D7F0-CE44-AD10-A43298B76180}"/>
                </a:ext>
              </a:extLst>
            </p:cNvPr>
            <p:cNvSpPr/>
            <p:nvPr/>
          </p:nvSpPr>
          <p:spPr>
            <a:xfrm>
              <a:off x="0" y="0"/>
              <a:ext cx="6349580" cy="1040880"/>
            </a:xfrm>
            <a:prstGeom prst="rect">
              <a:avLst/>
            </a:prstGeom>
            <a:solidFill>
              <a:srgbClr val="FF7816"/>
            </a:solidFill>
          </p:spPr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4E46CB82-A1FE-9D46-AB99-3EA8C364A246}"/>
                </a:ext>
              </a:extLst>
            </p:cNvPr>
            <p:cNvSpPr txBox="1"/>
            <p:nvPr/>
          </p:nvSpPr>
          <p:spPr>
            <a:xfrm>
              <a:off x="1625600" y="244215"/>
              <a:ext cx="4269303" cy="58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 b="1" dirty="0">
                  <a:solidFill>
                    <a:srgbClr val="1B1A1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STEP 3</a:t>
              </a:r>
            </a:p>
          </p:txBody>
        </p:sp>
      </p:grpSp>
      <p:sp>
        <p:nvSpPr>
          <p:cNvPr id="20" name="TextBox 10">
            <a:extLst>
              <a:ext uri="{FF2B5EF4-FFF2-40B4-BE49-F238E27FC236}">
                <a16:creationId xmlns:a16="http://schemas.microsoft.com/office/drawing/2014/main" id="{F8FC9C1B-1075-A34B-A7DF-C1B73FB9A037}"/>
              </a:ext>
            </a:extLst>
          </p:cNvPr>
          <p:cNvSpPr txBox="1"/>
          <p:nvPr/>
        </p:nvSpPr>
        <p:spPr>
          <a:xfrm>
            <a:off x="5219018" y="959020"/>
            <a:ext cx="9035638" cy="91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5400" b="1" i="1" dirty="0">
                <a:solidFill>
                  <a:srgbClr val="E5EC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432</Words>
  <Application>Microsoft Office PowerPoint</Application>
  <PresentationFormat>Custom</PresentationFormat>
  <Paragraphs>58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Muli Bold</vt:lpstr>
      <vt:lpstr>Calibri</vt:lpstr>
      <vt:lpstr>Muli Regular</vt:lpstr>
      <vt:lpstr>Muli Regular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Black and Green Modern Social Media Marketing Trends Presentation</dc:title>
  <dc:creator>Disha Bhatia</dc:creator>
  <cp:lastModifiedBy>Disha Bhatia</cp:lastModifiedBy>
  <cp:revision>22</cp:revision>
  <dcterms:created xsi:type="dcterms:W3CDTF">2006-08-16T00:00:00Z</dcterms:created>
  <dcterms:modified xsi:type="dcterms:W3CDTF">2021-02-17T05:14:28Z</dcterms:modified>
  <dc:identifier>DAEWQsFa8R8</dc:identifier>
</cp:coreProperties>
</file>